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g15dab5bcc96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Google Shape;57;g15dab5bcc96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g15dab5bcc96_0_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" name="Google Shape;63;g15dab5bcc96_0_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15dab5bcc96_0_1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g15dab5bcc96_0_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15dab5bcc96_0_1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15dab5bcc96_0_1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15dab5bcc96_0_2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Google Shape;82;g15dab5bcc96_0_2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g15dab5bcc96_0_3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8" name="Google Shape;88;g15dab5bcc96_0_3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g15dab5bcc96_0_4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5" name="Google Shape;95;g15dab5bcc96_0_4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g158fcceb4ca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0" name="Google Shape;100;g158fcceb4ca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25"/>
            <a:ext cx="4572000" cy="51435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>
                <a:solidFill>
                  <a:schemeClr val="dk1"/>
                </a:solidFill>
              </a:defRPr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>
                <a:solidFill>
                  <a:schemeClr val="dk1"/>
                </a:solidFill>
              </a:defRPr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>
                <a:solidFill>
                  <a:schemeClr val="dk1"/>
                </a:solidFill>
              </a:defRPr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dark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Char char="●"/>
              <a:defRPr sz="1800">
                <a:solidFill>
                  <a:schemeClr val="lt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○"/>
              <a:defRPr>
                <a:solidFill>
                  <a:schemeClr val="lt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■"/>
              <a:defRPr>
                <a:solidFill>
                  <a:schemeClr val="lt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●"/>
              <a:defRPr>
                <a:solidFill>
                  <a:schemeClr val="lt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○"/>
              <a:defRPr>
                <a:solidFill>
                  <a:schemeClr val="lt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■"/>
              <a:defRPr>
                <a:solidFill>
                  <a:schemeClr val="lt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●"/>
              <a:defRPr>
                <a:solidFill>
                  <a:schemeClr val="lt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○"/>
              <a:defRPr>
                <a:solidFill>
                  <a:schemeClr val="lt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■"/>
              <a:defRPr>
                <a:solidFill>
                  <a:schemeClr val="lt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lt2"/>
                </a:solidFill>
              </a:defRPr>
            </a:lvl1pPr>
            <a:lvl2pPr lvl="1" algn="r">
              <a:buNone/>
              <a:defRPr sz="1000">
                <a:solidFill>
                  <a:schemeClr val="lt2"/>
                </a:solidFill>
              </a:defRPr>
            </a:lvl2pPr>
            <a:lvl3pPr lvl="2" algn="r">
              <a:buNone/>
              <a:defRPr sz="1000">
                <a:solidFill>
                  <a:schemeClr val="lt2"/>
                </a:solidFill>
              </a:defRPr>
            </a:lvl3pPr>
            <a:lvl4pPr lvl="3" algn="r">
              <a:buNone/>
              <a:defRPr sz="1000">
                <a:solidFill>
                  <a:schemeClr val="lt2"/>
                </a:solidFill>
              </a:defRPr>
            </a:lvl4pPr>
            <a:lvl5pPr lvl="4" algn="r">
              <a:buNone/>
              <a:defRPr sz="1000">
                <a:solidFill>
                  <a:schemeClr val="lt2"/>
                </a:solidFill>
              </a:defRPr>
            </a:lvl5pPr>
            <a:lvl6pPr lvl="5" algn="r">
              <a:buNone/>
              <a:defRPr sz="1000">
                <a:solidFill>
                  <a:schemeClr val="lt2"/>
                </a:solidFill>
              </a:defRPr>
            </a:lvl6pPr>
            <a:lvl7pPr lvl="6" algn="r">
              <a:buNone/>
              <a:defRPr sz="1000">
                <a:solidFill>
                  <a:schemeClr val="lt2"/>
                </a:solidFill>
              </a:defRPr>
            </a:lvl7pPr>
            <a:lvl8pPr lvl="7" algn="r">
              <a:buNone/>
              <a:defRPr sz="1000">
                <a:solidFill>
                  <a:schemeClr val="lt2"/>
                </a:solidFill>
              </a:defRPr>
            </a:lvl8pPr>
            <a:lvl9pPr lvl="8" algn="r">
              <a:buNone/>
              <a:defRPr sz="1000">
                <a:solidFill>
                  <a:schemeClr val="lt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5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jp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1.png"/><Relationship Id="rId4" Type="http://schemas.openxmlformats.org/officeDocument/2006/relationships/hyperlink" Target="https://getkong.org/" TargetMode="Externa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6.jp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4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API Security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#API</a:t>
            </a:r>
            <a:r>
              <a:rPr lang="en"/>
              <a:t> Era</a:t>
            </a:r>
            <a:endParaRPr/>
          </a:p>
        </p:txBody>
      </p:sp>
      <p:pic>
        <p:nvPicPr>
          <p:cNvPr id="60" name="Google Shape;60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004850" y="1017725"/>
            <a:ext cx="5505125" cy="38209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1115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Char char="●"/>
            </a:pPr>
            <a:r>
              <a:rPr lang="en" sz="1300">
                <a:solidFill>
                  <a:schemeClr val="dk1"/>
                </a:solidFill>
              </a:rPr>
              <a:t>API became more business term than technical.</a:t>
            </a:r>
            <a:endParaRPr sz="1300">
              <a:solidFill>
                <a:schemeClr val="dk1"/>
              </a:solidFill>
            </a:endParaRPr>
          </a:p>
          <a:p>
            <a:pPr indent="-31115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Char char="●"/>
            </a:pPr>
            <a:r>
              <a:rPr lang="en" sz="1300">
                <a:solidFill>
                  <a:schemeClr val="dk1"/>
                </a:solidFill>
              </a:rPr>
              <a:t>In an API-centric system, architecture is paramount.</a:t>
            </a:r>
            <a:endParaRPr sz="1300">
              <a:solidFill>
                <a:schemeClr val="dk1"/>
              </a:solidFill>
            </a:endParaRPr>
          </a:p>
          <a:p>
            <a:pPr indent="-31115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Char char="●"/>
            </a:pPr>
            <a:r>
              <a:rPr lang="en" sz="1300">
                <a:solidFill>
                  <a:schemeClr val="dk1"/>
                </a:solidFill>
              </a:rPr>
              <a:t>Make sure </a:t>
            </a:r>
            <a:r>
              <a:rPr lang="en" sz="1300">
                <a:solidFill>
                  <a:schemeClr val="dk1"/>
                </a:solidFill>
              </a:rPr>
              <a:t>what's</a:t>
            </a:r>
            <a:r>
              <a:rPr lang="en" sz="1300">
                <a:solidFill>
                  <a:schemeClr val="dk1"/>
                </a:solidFill>
              </a:rPr>
              <a:t> the goal to be achieved in long run.</a:t>
            </a:r>
            <a:endParaRPr sz="1300">
              <a:solidFill>
                <a:schemeClr val="dk1"/>
              </a:solidFill>
            </a:endParaRPr>
          </a:p>
        </p:txBody>
      </p:sp>
      <p:pic>
        <p:nvPicPr>
          <p:cNvPr id="66" name="Google Shape;66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957388" y="2878250"/>
            <a:ext cx="5229226" cy="1503400"/>
          </a:xfrm>
          <a:prstGeom prst="rect">
            <a:avLst/>
          </a:prstGeom>
          <a:noFill/>
          <a:ln>
            <a:noFill/>
          </a:ln>
        </p:spPr>
      </p:pic>
      <p:sp>
        <p:nvSpPr>
          <p:cNvPr id="67" name="Google Shape;67;p15"/>
          <p:cNvSpPr txBox="1"/>
          <p:nvPr/>
        </p:nvSpPr>
        <p:spPr>
          <a:xfrm>
            <a:off x="336650" y="231550"/>
            <a:ext cx="8217900" cy="569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500">
                <a:solidFill>
                  <a:schemeClr val="dk1"/>
                </a:solidFill>
              </a:rPr>
              <a:t>Everything</a:t>
            </a:r>
            <a:r>
              <a:rPr b="1" lang="en" sz="2500">
                <a:solidFill>
                  <a:schemeClr val="dk1"/>
                </a:solidFill>
              </a:rPr>
              <a:t> Starts with a thought!</a:t>
            </a:r>
            <a:endParaRPr b="1" sz="250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Brick by Brick</a:t>
            </a:r>
            <a:endParaRPr/>
          </a:p>
        </p:txBody>
      </p:sp>
      <p:sp>
        <p:nvSpPr>
          <p:cNvPr id="73" name="Google Shape;73;p1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1115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Char char="●"/>
            </a:pPr>
            <a:r>
              <a:rPr lang="en" sz="1300">
                <a:solidFill>
                  <a:schemeClr val="dk1"/>
                </a:solidFill>
              </a:rPr>
              <a:t>Built-in security than bolt-in security</a:t>
            </a:r>
            <a:endParaRPr sz="1300">
              <a:solidFill>
                <a:schemeClr val="dk1"/>
              </a:solidFill>
            </a:endParaRPr>
          </a:p>
          <a:p>
            <a:pPr indent="-311150" lvl="1" marL="9144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Char char="○"/>
            </a:pPr>
            <a:r>
              <a:rPr lang="en" sz="1300">
                <a:solidFill>
                  <a:schemeClr val="dk1"/>
                </a:solidFill>
              </a:rPr>
              <a:t>Than depending on OWASP go extra mile</a:t>
            </a:r>
            <a:endParaRPr sz="1300">
              <a:solidFill>
                <a:schemeClr val="dk1"/>
              </a:solidFill>
            </a:endParaRPr>
          </a:p>
          <a:p>
            <a:pPr indent="-311150" lvl="1" marL="9144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Char char="○"/>
            </a:pPr>
            <a:r>
              <a:rPr lang="en" sz="1300">
                <a:solidFill>
                  <a:schemeClr val="dk1"/>
                </a:solidFill>
              </a:rPr>
              <a:t>Layer the architecture.</a:t>
            </a:r>
            <a:endParaRPr sz="1300">
              <a:solidFill>
                <a:schemeClr val="dk1"/>
              </a:solidFill>
            </a:endParaRPr>
          </a:p>
          <a:p>
            <a:pPr indent="-311150" lvl="2" marL="13716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Char char="■"/>
            </a:pPr>
            <a:r>
              <a:rPr lang="en" sz="1300">
                <a:solidFill>
                  <a:schemeClr val="dk1"/>
                </a:solidFill>
              </a:rPr>
              <a:t>Coupling the similar API’s</a:t>
            </a:r>
            <a:endParaRPr sz="1300">
              <a:solidFill>
                <a:schemeClr val="dk1"/>
              </a:solidFill>
            </a:endParaRPr>
          </a:p>
          <a:p>
            <a:pPr indent="-311150" lvl="2" marL="13716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Char char="■"/>
            </a:pPr>
            <a:r>
              <a:rPr lang="en" sz="1300">
                <a:solidFill>
                  <a:schemeClr val="dk1"/>
                </a:solidFill>
              </a:rPr>
              <a:t>Zero trust on private API’s</a:t>
            </a:r>
            <a:endParaRPr sz="1300">
              <a:solidFill>
                <a:schemeClr val="dk1"/>
              </a:solidFill>
            </a:endParaRPr>
          </a:p>
          <a:p>
            <a:pPr indent="-311150" lvl="2" marL="13716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Char char="■"/>
            </a:pPr>
            <a:r>
              <a:rPr lang="en" sz="1300">
                <a:solidFill>
                  <a:schemeClr val="dk1"/>
                </a:solidFill>
              </a:rPr>
              <a:t>Be clear on who can access what or maybe when.(</a:t>
            </a:r>
            <a:r>
              <a:rPr b="1" lang="en" sz="1300">
                <a:solidFill>
                  <a:schemeClr val="dk1"/>
                </a:solidFill>
              </a:rPr>
              <a:t>Do Not </a:t>
            </a:r>
            <a:r>
              <a:rPr lang="en" sz="1300">
                <a:solidFill>
                  <a:schemeClr val="dk1"/>
                </a:solidFill>
              </a:rPr>
              <a:t>be lethargic on this)</a:t>
            </a:r>
            <a:endParaRPr sz="13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Brick by Brick</a:t>
            </a:r>
            <a:endParaRPr/>
          </a:p>
        </p:txBody>
      </p:sp>
      <p:sp>
        <p:nvSpPr>
          <p:cNvPr id="79" name="Google Shape;79;p1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1115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Char char="●"/>
            </a:pPr>
            <a:r>
              <a:rPr lang="en" sz="1300">
                <a:solidFill>
                  <a:schemeClr val="dk1"/>
                </a:solidFill>
              </a:rPr>
              <a:t>Decouple system at architecture level</a:t>
            </a:r>
            <a:endParaRPr sz="1300">
              <a:solidFill>
                <a:schemeClr val="dk1"/>
              </a:solidFill>
            </a:endParaRPr>
          </a:p>
          <a:p>
            <a:pPr indent="-311150" lvl="1" marL="9144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Char char="○"/>
            </a:pPr>
            <a:r>
              <a:rPr lang="en" sz="1300">
                <a:solidFill>
                  <a:schemeClr val="dk1"/>
                </a:solidFill>
              </a:rPr>
              <a:t>Use API Gateways/</a:t>
            </a:r>
            <a:r>
              <a:rPr lang="en" sz="1300">
                <a:solidFill>
                  <a:schemeClr val="dk1"/>
                </a:solidFill>
              </a:rPr>
              <a:t>Management</a:t>
            </a:r>
            <a:r>
              <a:rPr lang="en" sz="1300">
                <a:solidFill>
                  <a:schemeClr val="dk1"/>
                </a:solidFill>
              </a:rPr>
              <a:t> Solutions</a:t>
            </a:r>
            <a:endParaRPr sz="1300">
              <a:solidFill>
                <a:schemeClr val="dk1"/>
              </a:solidFill>
            </a:endParaRPr>
          </a:p>
          <a:p>
            <a:pPr indent="-311150" lvl="1" marL="9144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Char char="○"/>
            </a:pPr>
            <a:r>
              <a:rPr lang="en" sz="1300">
                <a:solidFill>
                  <a:schemeClr val="dk1"/>
                </a:solidFill>
              </a:rPr>
              <a:t>Understand what are the responsibilities handled by the provider of API Gateway (Cloud Based) and the user.</a:t>
            </a:r>
            <a:endParaRPr sz="1300">
              <a:solidFill>
                <a:schemeClr val="dk1"/>
              </a:solidFill>
            </a:endParaRPr>
          </a:p>
          <a:p>
            <a:pPr indent="-311150" lvl="1" marL="9144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Char char="○"/>
            </a:pPr>
            <a:r>
              <a:rPr lang="en" sz="1300">
                <a:solidFill>
                  <a:schemeClr val="dk1"/>
                </a:solidFill>
              </a:rPr>
              <a:t>Usage of query language such as GraphQL to serve what quests.</a:t>
            </a:r>
            <a:endParaRPr sz="1300">
              <a:solidFill>
                <a:schemeClr val="dk1"/>
              </a:solidFill>
            </a:endParaRPr>
          </a:p>
          <a:p>
            <a:pPr indent="-31115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Char char="●"/>
            </a:pPr>
            <a:r>
              <a:rPr i="1" lang="en" sz="1300">
                <a:solidFill>
                  <a:schemeClr val="dk1"/>
                </a:solidFill>
              </a:rPr>
              <a:t>Complexity Delayed is complexity multiplied</a:t>
            </a:r>
            <a:r>
              <a:rPr lang="en" sz="1300">
                <a:solidFill>
                  <a:schemeClr val="dk1"/>
                </a:solidFill>
              </a:rPr>
              <a:t>.</a:t>
            </a:r>
            <a:endParaRPr sz="13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4" name="Google Shape;84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817625" y="615500"/>
            <a:ext cx="5943600" cy="3686175"/>
          </a:xfrm>
          <a:prstGeom prst="rect">
            <a:avLst/>
          </a:prstGeom>
          <a:noFill/>
          <a:ln>
            <a:noFill/>
          </a:ln>
        </p:spPr>
      </p:pic>
      <p:sp>
        <p:nvSpPr>
          <p:cNvPr id="85" name="Google Shape;85;p18"/>
          <p:cNvSpPr txBox="1"/>
          <p:nvPr/>
        </p:nvSpPr>
        <p:spPr>
          <a:xfrm>
            <a:off x="2956050" y="4301675"/>
            <a:ext cx="3834600" cy="354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solidFill>
                  <a:schemeClr val="dk1"/>
                </a:solidFill>
              </a:rPr>
              <a:t>Courtesy: source:</a:t>
            </a:r>
            <a:r>
              <a:rPr lang="en" sz="1100"/>
              <a:t> </a:t>
            </a:r>
            <a:r>
              <a:rPr lang="en" sz="1100" u="sng">
                <a:solidFill>
                  <a:srgbClr val="1155CC"/>
                </a:solidFill>
                <a:hlinkClick r:id="rId4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https://getkong.org/</a:t>
            </a:r>
            <a:r>
              <a:rPr lang="en" sz="1100"/>
              <a:t>)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Lookout what you </a:t>
            </a:r>
            <a:r>
              <a:rPr lang="en"/>
              <a:t>built</a:t>
            </a:r>
            <a:endParaRPr/>
          </a:p>
        </p:txBody>
      </p:sp>
      <p:sp>
        <p:nvSpPr>
          <p:cNvPr id="91" name="Google Shape;91;p19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2385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Char char="●"/>
            </a:pPr>
            <a:r>
              <a:rPr lang="en" sz="1500">
                <a:solidFill>
                  <a:schemeClr val="dk1"/>
                </a:solidFill>
              </a:rPr>
              <a:t>Logging </a:t>
            </a:r>
            <a:r>
              <a:rPr b="1" lang="en" sz="1500">
                <a:solidFill>
                  <a:schemeClr val="dk1"/>
                </a:solidFill>
              </a:rPr>
              <a:t>AND </a:t>
            </a:r>
            <a:r>
              <a:rPr lang="en" sz="1500">
                <a:solidFill>
                  <a:schemeClr val="dk1"/>
                </a:solidFill>
              </a:rPr>
              <a:t>Monitoring (Goes hand-in hand, </a:t>
            </a:r>
            <a:endParaRPr sz="1500">
              <a:solidFill>
                <a:schemeClr val="dk1"/>
              </a:solidFill>
            </a:endParaRPr>
          </a:p>
          <a:p>
            <a:pPr indent="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>
                <a:solidFill>
                  <a:schemeClr val="dk1"/>
                </a:solidFill>
              </a:rPr>
              <a:t>treat them a depended process and procedure)</a:t>
            </a:r>
            <a:endParaRPr sz="1500">
              <a:solidFill>
                <a:schemeClr val="dk1"/>
              </a:solidFill>
            </a:endParaRPr>
          </a:p>
          <a:p>
            <a:pPr indent="-323850" lvl="1" marL="9144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Char char="○"/>
            </a:pPr>
            <a:r>
              <a:rPr lang="en" sz="1500">
                <a:solidFill>
                  <a:schemeClr val="dk1"/>
                </a:solidFill>
              </a:rPr>
              <a:t>Tools and procedures are in vain,</a:t>
            </a:r>
            <a:endParaRPr sz="1500">
              <a:solidFill>
                <a:schemeClr val="dk1"/>
              </a:solidFill>
            </a:endParaRPr>
          </a:p>
          <a:p>
            <a:pPr indent="0" lvl="0" marL="9144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>
                <a:solidFill>
                  <a:schemeClr val="dk1"/>
                </a:solidFill>
              </a:rPr>
              <a:t> if not monitored.</a:t>
            </a:r>
            <a:endParaRPr sz="1500">
              <a:solidFill>
                <a:schemeClr val="dk1"/>
              </a:solidFill>
            </a:endParaRPr>
          </a:p>
          <a:p>
            <a:pPr indent="-323850" lvl="1" marL="9144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Char char="○"/>
            </a:pPr>
            <a:r>
              <a:rPr lang="en" sz="1500">
                <a:solidFill>
                  <a:schemeClr val="dk1"/>
                </a:solidFill>
              </a:rPr>
              <a:t>Know the ideal places to logging.</a:t>
            </a:r>
            <a:endParaRPr sz="1500">
              <a:solidFill>
                <a:schemeClr val="dk1"/>
              </a:solidFill>
            </a:endParaRPr>
          </a:p>
          <a:p>
            <a:pPr indent="-323850" lvl="1" marL="9144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Char char="○"/>
            </a:pPr>
            <a:r>
              <a:rPr lang="en" sz="1500">
                <a:solidFill>
                  <a:schemeClr val="dk1"/>
                </a:solidFill>
              </a:rPr>
              <a:t>Do not overwhelm with just any data</a:t>
            </a:r>
            <a:endParaRPr sz="1500">
              <a:solidFill>
                <a:schemeClr val="dk1"/>
              </a:solidFill>
            </a:endParaRPr>
          </a:p>
          <a:p>
            <a:pPr indent="0" lvl="0" marL="9144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>
                <a:solidFill>
                  <a:schemeClr val="dk1"/>
                </a:solidFill>
              </a:rPr>
              <a:t>(know what to log and what not to log).</a:t>
            </a:r>
            <a:endParaRPr sz="1500">
              <a:solidFill>
                <a:schemeClr val="dk1"/>
              </a:solidFill>
            </a:endParaRPr>
          </a:p>
          <a:p>
            <a:pPr indent="-323850" lvl="1" marL="9144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Char char="○"/>
            </a:pPr>
            <a:r>
              <a:rPr lang="en" sz="1500">
                <a:solidFill>
                  <a:schemeClr val="dk1"/>
                </a:solidFill>
              </a:rPr>
              <a:t>Avoiding misconfigurations.</a:t>
            </a:r>
            <a:endParaRPr sz="1500"/>
          </a:p>
        </p:txBody>
      </p:sp>
      <p:pic>
        <p:nvPicPr>
          <p:cNvPr id="92" name="Google Shape;92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079100" y="1295600"/>
            <a:ext cx="3629725" cy="27196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7" name="Google Shape;97;p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41750" y="296775"/>
            <a:ext cx="5879550" cy="45499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21"/>
          <p:cNvSpPr txBox="1"/>
          <p:nvPr>
            <p:ph type="title"/>
          </p:nvPr>
        </p:nvSpPr>
        <p:spPr>
          <a:xfrm>
            <a:off x="311700" y="445025"/>
            <a:ext cx="8520600" cy="3944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32004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Thank You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457200" lvl="0" marL="22860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Now let’s </a:t>
            </a:r>
            <a:r>
              <a:rPr lang="en"/>
              <a:t>converse</a:t>
            </a:r>
            <a:endParaRPr/>
          </a:p>
        </p:txBody>
      </p:sp>
      <p:pic>
        <p:nvPicPr>
          <p:cNvPr id="103" name="Google Shape;103;p2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625975" y="2856800"/>
            <a:ext cx="1892025" cy="20598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Dark">
  <a:themeElements>
    <a:clrScheme name="Simple Dark">
      <a:dk1>
        <a:srgbClr val="FFFFFF"/>
      </a:dk1>
      <a:lt1>
        <a:srgbClr val="212121"/>
      </a:lt1>
      <a:dk2>
        <a:srgbClr val="303030"/>
      </a:dk2>
      <a:lt2>
        <a:srgbClr val="ADADAD"/>
      </a:lt2>
      <a:accent1>
        <a:srgbClr val="009688"/>
      </a:accent1>
      <a:accent2>
        <a:srgbClr val="EEEEEE"/>
      </a:accent2>
      <a:accent3>
        <a:srgbClr val="78909C"/>
      </a:accent3>
      <a:accent4>
        <a:srgbClr val="FFAB40"/>
      </a:accent4>
      <a:accent5>
        <a:srgbClr val="4DD0E1"/>
      </a:accent5>
      <a:accent6>
        <a:srgbClr val="EEFF41"/>
      </a:accent6>
      <a:hlink>
        <a:srgbClr val="4DD0E1"/>
      </a:hlink>
      <a:folHlink>
        <a:srgbClr val="4DD0E1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